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71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98"/>
    <p:restoredTop sz="94696"/>
  </p:normalViewPr>
  <p:slideViewPr>
    <p:cSldViewPr snapToGrid="0">
      <p:cViewPr varScale="1">
        <p:scale>
          <a:sx n="105" d="100"/>
          <a:sy n="105" d="100"/>
        </p:scale>
        <p:origin x="624" y="176"/>
      </p:cViewPr>
      <p:guideLst/>
    </p:cSldViewPr>
  </p:slideViewPr>
  <p:outlineViewPr>
    <p:cViewPr>
      <p:scale>
        <a:sx n="33" d="100"/>
        <a:sy n="33" d="100"/>
      </p:scale>
      <p:origin x="0" y="-13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971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212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477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692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3874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448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9811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73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892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64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35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20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33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871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15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9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85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C14297-B9EC-3033-7EA9-D076875FD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1" y="1926230"/>
            <a:ext cx="9131807" cy="2262781"/>
          </a:xfrm>
        </p:spPr>
        <p:txBody>
          <a:bodyPr>
            <a:noAutofit/>
          </a:bodyPr>
          <a:lstStyle/>
          <a:p>
            <a:pPr algn="just"/>
            <a:r>
              <a:rPr lang="fr-FR" sz="4800" b="1" dirty="0">
                <a:solidFill>
                  <a:srgbClr val="C00000"/>
                </a:solidFill>
              </a:rPr>
              <a:t>PROJET: DEVELOPPEMENT WEB</a:t>
            </a:r>
            <a:br>
              <a:rPr lang="fr-FR" sz="4800" b="1" dirty="0">
                <a:solidFill>
                  <a:srgbClr val="C00000"/>
                </a:solidFill>
              </a:rPr>
            </a:br>
            <a:r>
              <a:rPr lang="fr-FR" sz="4800" b="1" dirty="0">
                <a:solidFill>
                  <a:srgbClr val="C00000"/>
                </a:solidFill>
              </a:rPr>
              <a:t>  </a:t>
            </a:r>
            <a:r>
              <a:rPr lang="fr-FR" sz="4800" b="1" dirty="0">
                <a:solidFill>
                  <a:schemeClr val="tx1"/>
                </a:solidFill>
              </a:rPr>
              <a:t>Sujet: AGENCE IMMOBILIÈRE</a:t>
            </a:r>
            <a:endParaRPr lang="fr-FR" sz="4800" b="1" dirty="0">
              <a:solidFill>
                <a:srgbClr val="C00000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7984B9-C76E-6423-9796-7518CA311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3165" y="5550408"/>
            <a:ext cx="2568003" cy="1126283"/>
          </a:xfrm>
        </p:spPr>
        <p:txBody>
          <a:bodyPr>
            <a:normAutofit lnSpcReduction="10000"/>
          </a:bodyPr>
          <a:lstStyle/>
          <a:p>
            <a:r>
              <a:rPr lang="fr-FR" b="1" u="sng" dirty="0" err="1">
                <a:solidFill>
                  <a:schemeClr val="tx1"/>
                </a:solidFill>
              </a:rPr>
              <a:t>Realisée</a:t>
            </a:r>
            <a:r>
              <a:rPr lang="fr-FR" b="1" u="sng" dirty="0">
                <a:solidFill>
                  <a:schemeClr val="tx1"/>
                </a:solidFill>
              </a:rPr>
              <a:t> par:</a:t>
            </a:r>
          </a:p>
          <a:p>
            <a:r>
              <a:rPr lang="fr-FR" b="1" dirty="0">
                <a:solidFill>
                  <a:schemeClr val="tx1"/>
                </a:solidFill>
              </a:rPr>
              <a:t>Rime BOUATTACHE</a:t>
            </a:r>
          </a:p>
          <a:p>
            <a:r>
              <a:rPr lang="fr-FR" b="1" dirty="0">
                <a:solidFill>
                  <a:schemeClr val="tx1"/>
                </a:solidFill>
              </a:rPr>
              <a:t>Jihane HOUBBANE</a:t>
            </a:r>
            <a:endParaRPr lang="fr-FR" b="1" dirty="0">
              <a:solidFill>
                <a:srgbClr val="002060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FBA167F-3945-FB65-7428-5E4CB39CD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32" y="117260"/>
            <a:ext cx="3975100" cy="10541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FECE3DF-4369-2F98-EDC3-24790B2C7806}"/>
              </a:ext>
            </a:extLst>
          </p:cNvPr>
          <p:cNvSpPr txBox="1"/>
          <p:nvPr/>
        </p:nvSpPr>
        <p:spPr>
          <a:xfrm>
            <a:off x="8180834" y="5648467"/>
            <a:ext cx="2962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Encadrée par:</a:t>
            </a:r>
          </a:p>
          <a:p>
            <a:r>
              <a:rPr lang="fr-FR" b="1" dirty="0" err="1"/>
              <a:t>Pr.Houda</a:t>
            </a:r>
            <a:r>
              <a:rPr lang="fr-FR" b="1" dirty="0"/>
              <a:t> MOUTTALIB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880B4A7-1390-30BE-FB0B-12A0D547A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464" y="0"/>
            <a:ext cx="3145536" cy="199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69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F6104D-236A-EF8D-80BD-E8A3E2DE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831" y="611231"/>
            <a:ext cx="9933388" cy="7386549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GESTION DES AGENTS:</a:t>
            </a:r>
            <a:br>
              <a:rPr lang="fr-FR" sz="4000" b="1" u="sng" dirty="0"/>
            </a:br>
            <a:endParaRPr lang="fr-FR" sz="4000" b="1" u="sng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ABF5739-D109-BA34-62E3-2845AC806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6831" y="1854856"/>
            <a:ext cx="1247533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L’application permet également 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l’enregistrement des agents immobiliers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la modification de leurs coordonnées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la suppression d’un agent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Cela facilite la gestion interne de l’agence</a:t>
            </a: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fr-FR" altLang="fr-F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9C95AC5-CFEE-A4A8-61AB-4F24F3163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594" y="4211392"/>
            <a:ext cx="4812406" cy="264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0544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2AC81F-9D8B-F298-6642-F9D87C818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708" y="618186"/>
            <a:ext cx="10757636" cy="6413679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GESTION DES CLIENTS:</a:t>
            </a:r>
            <a:br>
              <a:rPr lang="fr-FR" sz="4000" b="1" u="sng" dirty="0"/>
            </a:br>
            <a:endParaRPr lang="fr-FR" sz="4000" b="1" u="sng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A3E7637-6233-FF13-9990-D5A2F557F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9251" y="2060621"/>
            <a:ext cx="1235942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La gestion des clients permet 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l’ajout des informations personnelles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le suivi des clients intéressés par les biens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une meilleure organisation commerciale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Toutes les données sont stockées et consultables à tout moment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899DAF0-BB49-AF8E-3D1F-326036B4E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085" y="1"/>
            <a:ext cx="4013915" cy="22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1147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950E49-12A1-27A2-3B67-244E070BC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740" y="598352"/>
            <a:ext cx="9959146" cy="5956995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GESTION DES VISITES:</a:t>
            </a:r>
            <a:br>
              <a:rPr lang="fr-FR" sz="4000" b="1" u="sng" dirty="0"/>
            </a:br>
            <a:br>
              <a:rPr lang="fr-FR" sz="4000" b="1" u="sng" dirty="0"/>
            </a:br>
            <a:endParaRPr lang="fr-FR" sz="4000" b="1" u="sng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C06E22F1-BEB2-49B7-CCF3-7DE62BDAD3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740" y="1758135"/>
            <a:ext cx="12282152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Le module des visites permet :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la planification des rendez-vous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le suivi des visites effectuées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une meilleure organisation du calendrier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Cela </a:t>
            </a:r>
            <a:r>
              <a:rPr kumimoji="0" lang="fr-FR" altLang="fr-FR" sz="28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ameliore</a:t>
            </a: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la relation entre l’agence et ses clients.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9E3C80-721D-DA1B-FA7E-7DF0B3899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169" y="4308580"/>
            <a:ext cx="4979831" cy="254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3070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3BB87B-0DE6-CFD3-8DE0-69277D47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224" y="672663"/>
            <a:ext cx="9894752" cy="5969874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GESTION DES CONTRATS ET REVENUES:</a:t>
            </a:r>
            <a:br>
              <a:rPr lang="fr-FR" sz="4000" b="1" u="sng" dirty="0"/>
            </a:br>
            <a:endParaRPr lang="fr-FR" sz="4000"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F08895C-CB3B-1D8C-7A9F-B5F8D8CF2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224" y="1969433"/>
            <a:ext cx="851293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Cette partie permet :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l’enregistrement des contrats signés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la saisie des montants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le calcul automatique du chiffre d’affaires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Le revenu total est affiché en temps réel sur le tableau de bord.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A240B94-854D-FF48-2A9B-E40C94851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600" y="4327301"/>
            <a:ext cx="5159062" cy="242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53127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65FA58-650D-E201-9D01-AF325B59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6980" y="636989"/>
            <a:ext cx="9972025" cy="4630470"/>
          </a:xfrm>
        </p:spPr>
        <p:txBody>
          <a:bodyPr>
            <a:normAutofit/>
          </a:bodyPr>
          <a:lstStyle/>
          <a:p>
            <a:r>
              <a:rPr lang="fr-FR" sz="4400" b="1" u="sng" dirty="0"/>
              <a:t>Conclusion:</a:t>
            </a:r>
            <a:br>
              <a:rPr lang="fr-FR" sz="4400" b="1" u="sng" dirty="0"/>
            </a:br>
            <a:endParaRPr lang="fr-FR" sz="4400"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39F911C-5901-E768-D5BD-EF4651BD2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6980" y="2064435"/>
            <a:ext cx="9195516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En conclusion, </a:t>
            </a:r>
            <a:r>
              <a:rPr lang="fr-FR" altLang="fr-FR" sz="2800" dirty="0">
                <a:solidFill>
                  <a:schemeClr val="accent1">
                    <a:lumMod val="50000"/>
                  </a:schemeClr>
                </a:solidFill>
              </a:rPr>
              <a:t>ce </a:t>
            </a: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projet est une application web complète et fonctionnelle qui répond aux besoins essentiels d’une agence </a:t>
            </a:r>
            <a:r>
              <a:rPr kumimoji="0" lang="fr-FR" altLang="fr-FR" sz="2800" b="0" i="0" u="none" strike="noStrike" cap="none" normalizeH="0" baseline="0" dirty="0" err="1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immobilière.Elle</a:t>
            </a: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permet de gérer efficacement les données, de visualiser les statistiques et d’améliorer l’organisation du travail.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Ce projet constitue une </a:t>
            </a:r>
            <a:r>
              <a:rPr kumimoji="0" lang="fr-FR" altLang="fr-FR" sz="280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base solide pour évoluer vers une application professionnelle plus avancée.</a:t>
            </a:r>
          </a:p>
        </p:txBody>
      </p:sp>
    </p:spTree>
    <p:extLst>
      <p:ext uri="{BB962C8B-B14F-4D97-AF65-F5344CB8AC3E}">
        <p14:creationId xmlns:p14="http://schemas.microsoft.com/office/powerpoint/2010/main" val="384101867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DB8082-110D-63F0-973E-AFD4C270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517" y="2708856"/>
            <a:ext cx="10242483" cy="2724845"/>
          </a:xfrm>
        </p:spPr>
        <p:txBody>
          <a:bodyPr numCol="1">
            <a:normAutofit/>
          </a:bodyPr>
          <a:lstStyle/>
          <a:p>
            <a:pPr algn="just"/>
            <a:r>
              <a:rPr lang="fr-FR" b="1" dirty="0">
                <a:solidFill>
                  <a:srgbClr val="C00000"/>
                </a:solidFill>
                <a:latin typeface="American Typewriter" panose="02090604020004020304" pitchFamily="18" charset="77"/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4241950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F9DEBA-2FCE-D87E-C9C9-96A321CBB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11231"/>
            <a:ext cx="8911687" cy="1280890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PLAN: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027AB2-35D7-CB1E-FAD3-AB67995BD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1831" y="1892121"/>
            <a:ext cx="7263685" cy="3902300"/>
          </a:xfrm>
        </p:spPr>
        <p:txBody>
          <a:bodyPr/>
          <a:lstStyle/>
          <a:p>
            <a:pPr marL="514350" indent="-514350" algn="just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L’objectif du projet.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 utilisées.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 DU PROJET</a:t>
            </a: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Tableau de bord et statistique.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Fonctionnalités principales.</a:t>
            </a:r>
          </a:p>
          <a:p>
            <a:pPr marL="514350" indent="-514350">
              <a:buFont typeface="Wingdings" pitchFamily="2" charset="2"/>
              <a:buChar char="v"/>
            </a:pPr>
            <a:r>
              <a:rPr lang="fr-F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Conclusion.</a:t>
            </a:r>
          </a:p>
        </p:txBody>
      </p:sp>
    </p:spTree>
    <p:extLst>
      <p:ext uri="{BB962C8B-B14F-4D97-AF65-F5344CB8AC3E}">
        <p14:creationId xmlns:p14="http://schemas.microsoft.com/office/powerpoint/2010/main" val="79959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393A69-3A9A-8185-38E2-45BA634B1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1808" y="624110"/>
            <a:ext cx="9992803" cy="6233890"/>
          </a:xfrm>
        </p:spPr>
        <p:txBody>
          <a:bodyPr/>
          <a:lstStyle/>
          <a:p>
            <a:r>
              <a:rPr lang="fr-FR" sz="4000" b="1" u="sng" dirty="0"/>
              <a:t>INTRODUCTION:</a:t>
            </a:r>
            <a:br>
              <a:rPr lang="fr-FR" b="1" u="sng" dirty="0"/>
            </a:br>
            <a:br>
              <a:rPr lang="fr-FR" b="1" u="sng" dirty="0"/>
            </a:br>
            <a:br>
              <a:rPr lang="fr-FR" b="1" u="sng" dirty="0"/>
            </a:br>
            <a:br>
              <a:rPr lang="fr-FR" b="1" u="sng" dirty="0"/>
            </a:br>
            <a:br>
              <a:rPr lang="fr-FR" b="1" u="sng" dirty="0"/>
            </a:br>
            <a:endParaRPr lang="fr-FR" b="1" u="sng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EBA12A78-B5A8-06BC-9748-77BC31BED1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888" y="1783072"/>
            <a:ext cx="9899904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just" defTabSz="914400"/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Avec l’évolution du numérique, les agences immobilières ont de plus en plus besoin d’outils informatiques pour organiser et gérer efficacement leurs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activités.La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gestion manuelle des biens, des clients, des visites et des contrats peut entraîner des erreurs, une perte de temps et un manque </a:t>
            </a:r>
            <a:r>
              <a:rPr kumimoji="0" lang="fr-FR" altLang="fr-FR" sz="2400" b="0" i="0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de </a:t>
            </a:r>
            <a:r>
              <a:rPr lang="fr-FR" altLang="fr-FR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suivi.Dans</a:t>
            </a:r>
            <a:r>
              <a:rPr lang="fr-FR" altLang="fr-F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ce contexte, le projet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agence immobilière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a été développé afin de proposer une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application web simple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moderne et facile à utiliser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, destinée à aider une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agence immobilière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à centraliser toutes ses informations sur une seule plateforme.</a:t>
            </a:r>
          </a:p>
        </p:txBody>
      </p:sp>
    </p:spTree>
    <p:extLst>
      <p:ext uri="{BB962C8B-B14F-4D97-AF65-F5344CB8AC3E}">
        <p14:creationId xmlns:p14="http://schemas.microsoft.com/office/powerpoint/2010/main" val="311604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9E086C-5909-E0B8-FAA4-3FCDE5CA5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05" y="646175"/>
            <a:ext cx="9907459" cy="5707745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L’OBJECTIF DU PROJET:</a:t>
            </a:r>
            <a:br>
              <a:rPr lang="fr-FR" sz="4000" b="1" u="sng" dirty="0"/>
            </a:br>
            <a:br>
              <a:rPr lang="fr-FR" sz="40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fr-FR" sz="4000" b="1" u="sng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991EAC0-4E2A-456E-67F0-95317B82A2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7405" y="1891160"/>
            <a:ext cx="9566083" cy="446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just" defTabSz="914400"/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Dans le domaine de l’immobilier, la gestion des biens, des clients, des agents et des contrats devient rapidement complexe.</a:t>
            </a:r>
            <a:b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Ce projet a pour objectif de développer une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application web simple et intuitive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permettant à une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agence immobilière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de gérer efficacement. ses activités quotidiennes. L’application</a:t>
            </a:r>
            <a:r>
              <a:rPr lang="fr-FR" altLang="fr-FR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fr-FR" altLang="fr-FR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agence immobilière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permet à l’administrateur de :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gérer les biens immobiliers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gérer les agents et les clients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organiser les visites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suivre les contrats et le chiffre d’affaires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visualiser des statistiques en temps réel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82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72E815-490E-BCA4-7262-E66EE7BCF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345" y="636988"/>
            <a:ext cx="9920510" cy="5918358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TECHNOLOGIES UTILISÉES:</a:t>
            </a:r>
            <a:br>
              <a:rPr lang="fr-FR" sz="4000" b="1" u="sng" dirty="0"/>
            </a:br>
            <a:br>
              <a:rPr lang="fr-FR" sz="4000" b="1" u="sng" dirty="0"/>
            </a:br>
            <a:endParaRPr lang="fr-FR" sz="4000" b="1" u="sng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B61FFBC-8A3C-14CA-230F-5230BCDF1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8345" y="1951672"/>
            <a:ext cx="9615711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Le projet a été réalisé avec des technologies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simples et modernes du web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HTML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: structure des pages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CSS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: design et mise en forme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: logique et interactions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Chart.js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: graphiques statistiques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LocalStorage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 : stockage des données côté navigateur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75520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09670-E040-9B0B-E6C0-21151496F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709" y="624110"/>
            <a:ext cx="9959146" cy="6233890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ARCHITECTURE GENERALE DU PROJET</a:t>
            </a:r>
            <a:r>
              <a:rPr lang="fr-FR" sz="4000" b="1" dirty="0"/>
              <a:t>:</a:t>
            </a:r>
            <a:br>
              <a:rPr lang="fr-FR" sz="4000" b="1" dirty="0"/>
            </a:br>
            <a:br>
              <a:rPr lang="fr-FR" sz="4000" dirty="0">
                <a:solidFill>
                  <a:schemeClr val="tx1"/>
                </a:solidFill>
              </a:rPr>
            </a:br>
            <a:endParaRPr lang="fr-FR" sz="4000" b="1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CD3110C-05B0-39D5-CF7C-6EEAB3714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9709" y="1922747"/>
            <a:ext cx="904096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Le projet est composé de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5 fichiers principaux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 panose="020B0604020202020204" pitchFamily="34" charset="-128"/>
              </a:rPr>
              <a:t>login.html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→ page de connexion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 panose="020B0604020202020204" pitchFamily="34" charset="-128"/>
              </a:rPr>
              <a:t>dashboard.html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→ interface principale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 panose="020B0604020202020204" pitchFamily="34" charset="-128"/>
              </a:rPr>
              <a:t>style.css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→ design global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 panose="020B0604020202020204" pitchFamily="34" charset="-128"/>
              </a:rPr>
              <a:t>java.js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→ authentification (login /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logout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fr-FR" altLang="fr-FR" sz="24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 panose="020B0604020202020204" pitchFamily="34" charset="-128"/>
              </a:rPr>
              <a:t>app.js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→ gestion des données et statistiques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52467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7A7AD1-B696-E214-813E-A7D0DD450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708" y="643685"/>
            <a:ext cx="9933388" cy="6027571"/>
          </a:xfrm>
        </p:spPr>
        <p:txBody>
          <a:bodyPr>
            <a:normAutofit/>
          </a:bodyPr>
          <a:lstStyle/>
          <a:p>
            <a:r>
              <a:rPr lang="fr-FR" sz="4000" b="1" u="sng" dirty="0"/>
              <a:t>PAGE DE CONNEXION (LOGIN):</a:t>
            </a:r>
            <a:br>
              <a:rPr lang="fr-FR" sz="4000" b="1" u="sng" dirty="0"/>
            </a:br>
            <a:br>
              <a:rPr lang="fr-FR" sz="4000" b="1" u="sng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fr-FR" sz="4000"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9315ACD-66E2-099F-F894-6E50EAC93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9708" y="1951672"/>
            <a:ext cx="9933389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La page de connexion permet à l’administrateur d’accéder à l’application.</a:t>
            </a:r>
            <a:endParaRPr kumimoji="0" lang="fr-FR" altLang="fr-FR" sz="2400" b="1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Fonctionnement</a:t>
            </a:r>
            <a:r>
              <a:rPr kumimoji="0" lang="fr-FR" altLang="fr-FR" sz="2400" b="1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:</a:t>
            </a:r>
          </a:p>
          <a:p>
            <a:pPr marL="342900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l’utilisateur saisit son email et son mot de passe</a:t>
            </a:r>
          </a:p>
          <a:p>
            <a:pPr marL="342900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JavaScript vérifie les informations</a:t>
            </a:r>
          </a:p>
          <a:p>
            <a:pPr marL="342900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si elles sont correctes, l’accès au </a:t>
            </a:r>
            <a:r>
              <a:rPr kumimoji="0" lang="fr-FR" altLang="fr-FR" sz="24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dashboard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 est autorisé</a:t>
            </a:r>
          </a:p>
          <a:p>
            <a:pPr marL="342900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itchFamily="2" charset="2"/>
              <a:buChar char="Ø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sinon, un message d’erreur s’affiche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0485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639E68-2830-786C-537D-F4A3CB27E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588" y="649867"/>
            <a:ext cx="9933388" cy="6060026"/>
          </a:xfrm>
        </p:spPr>
        <p:txBody>
          <a:bodyPr>
            <a:normAutofit/>
          </a:bodyPr>
          <a:lstStyle/>
          <a:p>
            <a:r>
              <a:rPr lang="fr-MA" sz="4000" b="1" u="sng" dirty="0"/>
              <a:t>Tableau de bord (Dashboard):</a:t>
            </a:r>
            <a:br>
              <a:rPr lang="fr-MA" sz="4000" b="1" u="sng" dirty="0"/>
            </a:br>
            <a:endParaRPr lang="fr-FR" sz="4000"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85FF022-8A31-44AA-A1A1-BDBD6B9CF415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532588" y="1971720"/>
            <a:ext cx="1094274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Le tableau de bord est la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page principale de l’application contient 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un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menu latéral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pour la navigation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des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cartes statistiques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800100" lvl="1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nombre de biens</a:t>
            </a:r>
          </a:p>
          <a:p>
            <a:pPr marL="800100" lvl="1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nombre d’agents</a:t>
            </a:r>
          </a:p>
          <a:p>
            <a:pPr marL="800100" lvl="1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nombre de visites</a:t>
            </a:r>
          </a:p>
          <a:p>
            <a:pPr marL="800100" lvl="1" indent="-342900" algn="just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chiffre d’affaires total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un </a:t>
            </a:r>
            <a:r>
              <a:rPr kumimoji="0" lang="fr-FR" altLang="fr-FR" sz="240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graphique circulaire </a:t>
            </a: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montrant la répartition des données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15189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0A19F-B8C6-58D7-E1CF-BF804AC86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345" y="675624"/>
            <a:ext cx="9933388" cy="5531993"/>
          </a:xfrm>
        </p:spPr>
        <p:txBody>
          <a:bodyPr>
            <a:normAutofit/>
          </a:bodyPr>
          <a:lstStyle/>
          <a:p>
            <a:r>
              <a:rPr lang="fr-MA" sz="4000" b="1" u="sng" dirty="0"/>
              <a:t>Gestion des biens immobiliers:</a:t>
            </a:r>
            <a:br>
              <a:rPr lang="fr-MA" sz="4000" b="1" u="sng" dirty="0"/>
            </a:br>
            <a:br>
              <a:rPr lang="fr-MA" sz="4000" b="1" u="sng" dirty="0"/>
            </a:br>
            <a:endParaRPr lang="fr-FR" sz="4000" b="1" u="sng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1ABFFA4-8720-0DA9-0765-B8F49A670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650" y="2176324"/>
            <a:ext cx="7276563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Cette section permet 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d’ajouter de nouveaux biens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de modifier les informations existantes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ü"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de supprimer un bien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971F10C-1428-4C4C-5B1B-98D498FB2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286" y="3773510"/>
            <a:ext cx="5417713" cy="308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1078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in">
  <a:themeElements>
    <a:clrScheme name="Brin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Bri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{1C640424-00D9-0F48-A1B1-DEA095418472}tf10001069</Template>
  <TotalTime>903</TotalTime>
  <Words>671</Words>
  <Application>Microsoft Macintosh PowerPoint</Application>
  <PresentationFormat>Grand écran</PresentationFormat>
  <Paragraphs>86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 Unicode MS</vt:lpstr>
      <vt:lpstr>American Typewriter</vt:lpstr>
      <vt:lpstr>Arial</vt:lpstr>
      <vt:lpstr>Century Gothic</vt:lpstr>
      <vt:lpstr>Wingdings</vt:lpstr>
      <vt:lpstr>Wingdings 3</vt:lpstr>
      <vt:lpstr>Brin</vt:lpstr>
      <vt:lpstr>PROJET: DEVELOPPEMENT WEB   Sujet: AGENCE IMMOBILIÈRE</vt:lpstr>
      <vt:lpstr>PLAN:</vt:lpstr>
      <vt:lpstr>INTRODUCTION:     </vt:lpstr>
      <vt:lpstr>L’OBJECTIF DU PROJET:  </vt:lpstr>
      <vt:lpstr>TECHNOLOGIES UTILISÉES:  </vt:lpstr>
      <vt:lpstr>ARCHITECTURE GENERALE DU PROJET:  </vt:lpstr>
      <vt:lpstr>PAGE DE CONNEXION (LOGIN):  </vt:lpstr>
      <vt:lpstr>Tableau de bord (Dashboard): </vt:lpstr>
      <vt:lpstr>Gestion des biens immobiliers:  </vt:lpstr>
      <vt:lpstr>GESTION DES AGENTS: </vt:lpstr>
      <vt:lpstr>GESTION DES CLIENTS: </vt:lpstr>
      <vt:lpstr>GESTION DES VISITES:  </vt:lpstr>
      <vt:lpstr>GESTION DES CONTRATS ET REVENUES: </vt:lpstr>
      <vt:lpstr>Conclusion: 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rimebouattache4@gmail.com</dc:creator>
  <cp:lastModifiedBy>rimebouattache4@gmail.com</cp:lastModifiedBy>
  <cp:revision>1</cp:revision>
  <dcterms:created xsi:type="dcterms:W3CDTF">2026-01-03T22:59:17Z</dcterms:created>
  <dcterms:modified xsi:type="dcterms:W3CDTF">2026-01-04T14:19:11Z</dcterms:modified>
</cp:coreProperties>
</file>

<file path=docProps/thumbnail.jpeg>
</file>